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высшая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2013-2014 г</c:v>
                </c:pt>
                <c:pt idx="1">
                  <c:v>2014-2015 г</c:v>
                </c:pt>
                <c:pt idx="2">
                  <c:v>2015-2016 г</c:v>
                </c:pt>
                <c:pt idx="3">
                  <c:v>2016-2017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первая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2013-2014 г</c:v>
                </c:pt>
                <c:pt idx="1">
                  <c:v>2014-2015 г</c:v>
                </c:pt>
                <c:pt idx="2">
                  <c:v>2015-2016 г</c:v>
                </c:pt>
                <c:pt idx="3">
                  <c:v>2016-2017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  <c:pt idx="2">
                  <c:v>7</c:v>
                </c:pt>
                <c:pt idx="3">
                  <c:v>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СЗД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2013-2014 г</c:v>
                </c:pt>
                <c:pt idx="1">
                  <c:v>2014-2015 г</c:v>
                </c:pt>
                <c:pt idx="2">
                  <c:v>2015-2016 г</c:v>
                </c:pt>
                <c:pt idx="3">
                  <c:v>2016-2017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531456"/>
        <c:axId val="80532992"/>
      </c:barChart>
      <c:catAx>
        <c:axId val="80531456"/>
        <c:scaling>
          <c:orientation val="minMax"/>
        </c:scaling>
        <c:delete val="0"/>
        <c:axPos val="b"/>
        <c:majorTickMark val="out"/>
        <c:minorTickMark val="none"/>
        <c:tickLblPos val="nextTo"/>
        <c:crossAx val="80532992"/>
        <c:crosses val="autoZero"/>
        <c:auto val="1"/>
        <c:lblAlgn val="ctr"/>
        <c:lblOffset val="100"/>
        <c:noMultiLvlLbl val="0"/>
      </c:catAx>
      <c:valAx>
        <c:axId val="80532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05314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высшее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  <c:pt idx="3">
                  <c:v>2016-2017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8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среднее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  <c:pt idx="3">
                  <c:v>2016-2017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</c:v>
                </c:pt>
                <c:pt idx="1">
                  <c:v>5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СПО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  <c:pt idx="3">
                  <c:v>2016-2017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101632"/>
        <c:axId val="110103936"/>
      </c:barChart>
      <c:catAx>
        <c:axId val="110101632"/>
        <c:scaling>
          <c:orientation val="minMax"/>
        </c:scaling>
        <c:delete val="0"/>
        <c:axPos val="b"/>
        <c:majorTickMark val="out"/>
        <c:minorTickMark val="none"/>
        <c:tickLblPos val="nextTo"/>
        <c:crossAx val="110103936"/>
        <c:crosses val="autoZero"/>
        <c:auto val="1"/>
        <c:lblAlgn val="ctr"/>
        <c:lblOffset val="100"/>
        <c:noMultiLvlLbl val="0"/>
      </c:catAx>
      <c:valAx>
        <c:axId val="110103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01016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6128426655001458E-2"/>
          <c:y val="6.6458255218097742E-2"/>
          <c:w val="0.7394490011665209"/>
          <c:h val="0.8462598425196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районный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</c:v>
                </c:pt>
                <c:pt idx="2">
                  <c:v>обществознание</c:v>
                </c:pt>
                <c:pt idx="3">
                  <c:v>биология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3.78</c:v>
                </c:pt>
                <c:pt idx="1">
                  <c:v>3.76</c:v>
                </c:pt>
                <c:pt idx="2">
                  <c:v>3.49</c:v>
                </c:pt>
                <c:pt idx="3">
                  <c:v>3.31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школе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</c:v>
                </c:pt>
                <c:pt idx="2">
                  <c:v>обществознание</c:v>
                </c:pt>
                <c:pt idx="3">
                  <c:v>биология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  <c:pt idx="1">
                  <c:v>3.75</c:v>
                </c:pt>
                <c:pt idx="2">
                  <c:v>3.75</c:v>
                </c:pt>
                <c:pt idx="3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</c:v>
                </c:pt>
                <c:pt idx="2">
                  <c:v>обществознание</c:v>
                </c:pt>
                <c:pt idx="3">
                  <c:v>биология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374016"/>
        <c:axId val="120476416"/>
      </c:barChart>
      <c:catAx>
        <c:axId val="120374016"/>
        <c:scaling>
          <c:orientation val="minMax"/>
        </c:scaling>
        <c:delete val="0"/>
        <c:axPos val="b"/>
        <c:majorTickMark val="out"/>
        <c:minorTickMark val="none"/>
        <c:tickLblPos val="nextTo"/>
        <c:crossAx val="120476416"/>
        <c:crosses val="autoZero"/>
        <c:auto val="1"/>
        <c:lblAlgn val="ctr"/>
        <c:lblOffset val="100"/>
        <c:noMultiLvlLbl val="0"/>
      </c:catAx>
      <c:valAx>
        <c:axId val="120476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3740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FA4F25C-3367-48F1-A784-2180F48FEFA2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FA3C419-8DAD-4625-B244-2CB69C5B1D5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4632" cy="70788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4797152"/>
            <a:ext cx="3765000" cy="17281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Выполнил: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Директор школы: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Шигапова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Л.Р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32656"/>
            <a:ext cx="82294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МБОУ «</a:t>
            </a:r>
            <a:r>
              <a:rPr lang="ru-RU" sz="20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Ялкынская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основная общеобразовательная школа» Алексеевского муниципального района Республики Татарстан</a:t>
            </a:r>
            <a:endParaRPr lang="ru-RU" sz="20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72817"/>
            <a:ext cx="8229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Анализ управленческой практики за 2016/2017 учебный год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96952"/>
            <a:ext cx="5400600" cy="372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5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741338"/>
            <a:ext cx="903649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Результативность деятельности: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Повысилась результативность участия  опытных педагогов в профессиональных конкурсах</a:t>
            </a:r>
          </a:p>
          <a:p>
            <a:pPr marL="342900" indent="-342900">
              <a:buAutoNum type="arabicPeriod"/>
            </a:pPr>
            <a:r>
              <a:rPr lang="ru-RU" dirty="0" smtClean="0"/>
              <a:t>Высокая результативность воспитательной работы.</a:t>
            </a:r>
          </a:p>
          <a:p>
            <a:pPr marL="342900" indent="-342900">
              <a:buAutoNum type="arabicPeriod"/>
            </a:pPr>
            <a:r>
              <a:rPr lang="ru-RU" dirty="0" smtClean="0"/>
              <a:t>Создана   административная команда, работает инициативная группа опытных педагогов по реализации намеченных планов и проектов.</a:t>
            </a:r>
          </a:p>
          <a:p>
            <a:pPr marL="342900" indent="-342900">
              <a:buAutoNum type="arabicPeriod" startAt="5"/>
            </a:pPr>
            <a:r>
              <a:rPr lang="ru-RU" dirty="0" smtClean="0"/>
              <a:t>Сформирован сплочённый  школьный коллектив.</a:t>
            </a:r>
          </a:p>
          <a:p>
            <a:pPr marL="342900" indent="-342900">
              <a:buAutoNum type="arabicPeriod" startAt="5"/>
            </a:pPr>
            <a:r>
              <a:rPr lang="ru-RU" dirty="0" smtClean="0"/>
              <a:t>Повышается уровень образования педагогов.</a:t>
            </a:r>
          </a:p>
          <a:p>
            <a:pPr marL="342900" indent="-342900">
              <a:buAutoNum type="arabicPeriod" startAt="5"/>
            </a:pPr>
            <a:r>
              <a:rPr lang="ru-RU" dirty="0" smtClean="0"/>
              <a:t>Ведётся работа по  программе «Путь к успеху, направленной на профориентацию учащихся и выявлению их способностей.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Проблемы:</a:t>
            </a:r>
          </a:p>
          <a:p>
            <a:pPr marL="342900" indent="-342900">
              <a:buAutoNum type="arabicPeriod"/>
            </a:pPr>
            <a:r>
              <a:rPr lang="ru-RU" dirty="0" smtClean="0"/>
              <a:t>Низкая мотивация учащихся к обучению.</a:t>
            </a:r>
          </a:p>
          <a:p>
            <a:pPr marL="342900" indent="-342900">
              <a:buAutoNum type="arabicPeriod"/>
            </a:pPr>
            <a:r>
              <a:rPr lang="ru-RU" dirty="0" smtClean="0"/>
              <a:t>Невысокий уровень профессиональной компетенции молодых педагогов.</a:t>
            </a:r>
          </a:p>
          <a:p>
            <a:pPr marL="342900" indent="-342900">
              <a:buAutoNum type="arabicPeriod"/>
            </a:pPr>
            <a:r>
              <a:rPr lang="ru-RU" dirty="0" smtClean="0"/>
              <a:t>Низкое качество знаний учащихся и результатов ОГЭ</a:t>
            </a:r>
          </a:p>
          <a:p>
            <a:pPr marL="342900" indent="-342900">
              <a:buAutoNum type="arabicPeriod"/>
            </a:pPr>
            <a:r>
              <a:rPr lang="ru-RU" dirty="0" smtClean="0"/>
              <a:t>Отсутствие системы работы с одарёнными детьми.</a:t>
            </a:r>
          </a:p>
          <a:p>
            <a:pPr marL="342900" indent="-342900">
              <a:buAutoNum type="arabicPeriod"/>
            </a:pPr>
            <a:r>
              <a:rPr lang="ru-RU" dirty="0" smtClean="0"/>
              <a:t>Низкая активность участия родителей в жизни школы.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Пути решения проблем: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Повышение профессиональной компетенции учителей во всех направлениях педагогической деятельности.</a:t>
            </a:r>
          </a:p>
          <a:p>
            <a:pPr marL="342900" indent="-342900">
              <a:buAutoNum type="arabicPeriod"/>
            </a:pPr>
            <a:r>
              <a:rPr lang="ru-RU" dirty="0" smtClean="0"/>
              <a:t>Разнообразить формы, методы организации уроков, внеурочной деятельности с целью повышения мотивации к учению.</a:t>
            </a:r>
          </a:p>
          <a:p>
            <a:pPr marL="342900" indent="-342900">
              <a:buAutoNum type="arabicPeriod"/>
            </a:pPr>
            <a:r>
              <a:rPr lang="ru-RU" dirty="0" smtClean="0"/>
              <a:t>Вовлечь родителей в деятельность школы через создания клуба, сообщества. 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700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712968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Цель анализа</a:t>
            </a:r>
            <a:r>
              <a:rPr lang="ru-RU" dirty="0" smtClean="0"/>
              <a:t>: </a:t>
            </a:r>
            <a:r>
              <a:rPr lang="ru-RU" b="1" dirty="0" smtClean="0">
                <a:solidFill>
                  <a:srgbClr val="0070C0"/>
                </a:solidFill>
              </a:rPr>
              <a:t>Определить уровень продуктивности управленческой деятельности администрации, выявить степень реализации поставленных перед педагогическим коллективом целей и задач образовательной деятельности в 2016-2017учебном году, определить условия, обеспечивающие успех, выявить  проблемы, стоящие перед коллективом.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Цель управленческой деятельности: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«Совершенствование педагогического мастерства учителя для повышения качества образования,  формирования успешности обучающихся и воспитанников посредством системно-</a:t>
            </a:r>
            <a:r>
              <a:rPr lang="ru-RU" b="1" dirty="0" err="1" smtClean="0">
                <a:solidFill>
                  <a:srgbClr val="0070C0"/>
                </a:solidFill>
              </a:rPr>
              <a:t>деятельностного</a:t>
            </a:r>
            <a:r>
              <a:rPr lang="ru-RU" b="1" dirty="0" smtClean="0">
                <a:solidFill>
                  <a:srgbClr val="0070C0"/>
                </a:solidFill>
              </a:rPr>
              <a:t> подхода».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Задачи :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1. Содействовать обновлению  системы  работы педагога на основе выделения сущности его опыта в технологии </a:t>
            </a:r>
            <a:r>
              <a:rPr lang="ru-RU" b="1" dirty="0" err="1" smtClean="0">
                <a:solidFill>
                  <a:srgbClr val="0070C0"/>
                </a:solidFill>
              </a:rPr>
              <a:t>деятельностного</a:t>
            </a:r>
            <a:r>
              <a:rPr lang="ru-RU" b="1" dirty="0" smtClean="0">
                <a:solidFill>
                  <a:srgbClr val="0070C0"/>
                </a:solidFill>
              </a:rPr>
              <a:t> обучения.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2. Способствовать росту профессиональной компетентности педагога.</a:t>
            </a:r>
          </a:p>
          <a:p>
            <a:r>
              <a:rPr lang="ru-RU" b="1" dirty="0">
                <a:solidFill>
                  <a:srgbClr val="0070C0"/>
                </a:solidFill>
              </a:rPr>
              <a:t>3</a:t>
            </a:r>
            <a:r>
              <a:rPr lang="ru-RU" b="1" dirty="0" smtClean="0">
                <a:solidFill>
                  <a:srgbClr val="0070C0"/>
                </a:solidFill>
              </a:rPr>
              <a:t>. Обеспечить методическое сопровождение реализации Федерального государственного образовательного стандарта ДО, НОО,ООО.</a:t>
            </a:r>
          </a:p>
          <a:p>
            <a:r>
              <a:rPr lang="ru-RU" b="1" dirty="0">
                <a:solidFill>
                  <a:srgbClr val="0070C0"/>
                </a:solidFill>
              </a:rPr>
              <a:t>4</a:t>
            </a:r>
            <a:r>
              <a:rPr lang="ru-RU" b="1" dirty="0" smtClean="0">
                <a:solidFill>
                  <a:srgbClr val="0070C0"/>
                </a:solidFill>
              </a:rPr>
              <a:t>. Создание условий для достижения качества образовательных результатов обучающихся и воспитанников.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7. Организовать систему работы по профессиональной ориентации обучающихся, определению и  развитию их  способностей.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00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42493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Для реализации поставленных задач были созданы </a:t>
            </a:r>
            <a:r>
              <a:rPr lang="ru-RU" dirty="0" smtClean="0">
                <a:solidFill>
                  <a:srgbClr val="FF0000"/>
                </a:solidFill>
              </a:rPr>
              <a:t>условия:</a:t>
            </a:r>
          </a:p>
          <a:p>
            <a:r>
              <a:rPr lang="ru-RU" dirty="0" smtClean="0"/>
              <a:t>•	Начато обновление  нормативно-правовой документации, регламентирующей  деятельность школы в связи с  изменений уровней образования.</a:t>
            </a:r>
          </a:p>
          <a:p>
            <a:r>
              <a:rPr lang="ru-RU" dirty="0" smtClean="0"/>
              <a:t>•	проводилось   отслеживание и анализ качества обучения и образования по ступеням обучения;</a:t>
            </a:r>
          </a:p>
          <a:p>
            <a:r>
              <a:rPr lang="ru-RU" dirty="0" smtClean="0"/>
              <a:t>•	велся анализ уровня диагностических работ , промежуточной и итоговой аттестации по предметам с целью выявления недостатков в работе </a:t>
            </a:r>
            <a:r>
              <a:rPr lang="ru-RU" dirty="0" err="1" smtClean="0"/>
              <a:t>педколлектива</a:t>
            </a:r>
            <a:r>
              <a:rPr lang="ru-RU" dirty="0" smtClean="0"/>
              <a:t> по обучению учащихся и их причины;</a:t>
            </a:r>
          </a:p>
          <a:p>
            <a:r>
              <a:rPr lang="ru-RU" dirty="0" smtClean="0"/>
              <a:t>•	проводился мониторинг профессиональных предпочтений учащихся  и выявление их способностей в рамках реализации программы «Путь к Успеху»;</a:t>
            </a:r>
          </a:p>
          <a:p>
            <a:r>
              <a:rPr lang="ru-RU" dirty="0" smtClean="0"/>
              <a:t>•	проводился мониторинг уровня воспитанности, ценностных ориентаций учащихся;</a:t>
            </a:r>
          </a:p>
          <a:p>
            <a:r>
              <a:rPr lang="ru-RU" dirty="0" smtClean="0"/>
              <a:t>•	предоставлялась возможность повышения квалификации педагогов через аттестационные, проблемные курсы, дистанционные курсы, прослушивание </a:t>
            </a:r>
            <a:r>
              <a:rPr lang="ru-RU" dirty="0" err="1" smtClean="0"/>
              <a:t>вебинаров</a:t>
            </a:r>
            <a:r>
              <a:rPr lang="ru-RU" dirty="0" smtClean="0"/>
              <a:t>, </a:t>
            </a:r>
            <a:r>
              <a:rPr lang="ru-RU" dirty="0" err="1" smtClean="0"/>
              <a:t>тьютерское</a:t>
            </a:r>
            <a:r>
              <a:rPr lang="ru-RU" dirty="0" smtClean="0"/>
              <a:t> обучение;</a:t>
            </a:r>
          </a:p>
          <a:p>
            <a:r>
              <a:rPr lang="ru-RU" dirty="0" smtClean="0"/>
              <a:t>•	осуществлялось внедрение и совершенствование методов и технологий обучения и воспитания на основе  системно-</a:t>
            </a:r>
            <a:r>
              <a:rPr lang="ru-RU" dirty="0" err="1" smtClean="0"/>
              <a:t>деятельностного</a:t>
            </a:r>
            <a:r>
              <a:rPr lang="ru-RU" dirty="0" smtClean="0"/>
              <a:t> подхода;</a:t>
            </a:r>
          </a:p>
          <a:p>
            <a:r>
              <a:rPr lang="ru-RU" dirty="0" smtClean="0"/>
              <a:t>•   оказывалась методическая поддержка педагогам при подготовке к профессиональным конкурсам и грантам;</a:t>
            </a:r>
          </a:p>
          <a:p>
            <a:r>
              <a:rPr lang="ru-RU" dirty="0" smtClean="0"/>
              <a:t>•организована наставническая  работа с молодыми педагогами.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8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4249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Структура управляющей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системы школы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63988" y="1268760"/>
            <a:ext cx="421246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директор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268760"/>
            <a:ext cx="252028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 уровень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6663" y="1903220"/>
            <a:ext cx="252028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уровень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63988" y="1700808"/>
            <a:ext cx="4212468" cy="4904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з</a:t>
            </a:r>
            <a:r>
              <a:rPr lang="ru-RU" dirty="0" smtClean="0">
                <a:solidFill>
                  <a:schemeClr val="bg1"/>
                </a:solidFill>
              </a:rPr>
              <a:t>аместители директора по УВР и ВР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2744924"/>
            <a:ext cx="2520280" cy="3240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3 уровень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63988" y="2564904"/>
            <a:ext cx="421246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Педагог-организатор, классные руководители, учителя-предметники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3429000"/>
            <a:ext cx="252028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4 уровень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63988" y="3284984"/>
            <a:ext cx="421246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Орган ученического самоуправления-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Совет дружины «Радуга»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4365104"/>
            <a:ext cx="8784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Управленческая деятельность    основана на принципах:</a:t>
            </a:r>
          </a:p>
          <a:p>
            <a:r>
              <a:rPr lang="ru-RU" sz="2000" b="1" dirty="0" smtClean="0"/>
              <a:t>- на демократическом стиле руководства и контроля;</a:t>
            </a:r>
          </a:p>
          <a:p>
            <a:r>
              <a:rPr lang="ru-RU" sz="2000" b="1" dirty="0" smtClean="0"/>
              <a:t>- на определенности функциональных обязанностей, прав и ответственности;</a:t>
            </a:r>
          </a:p>
          <a:p>
            <a:r>
              <a:rPr lang="ru-RU" sz="2000" b="1" dirty="0" smtClean="0"/>
              <a:t>- на коллегиальности в определении и решении проблем;</a:t>
            </a:r>
          </a:p>
          <a:p>
            <a:r>
              <a:rPr lang="ru-RU" sz="2000" b="1" dirty="0" smtClean="0"/>
              <a:t>- на эффективном сотрудничестве с учащимися и родителями, общественностью, </a:t>
            </a:r>
          </a:p>
          <a:p>
            <a:pPr marL="342900" indent="-342900">
              <a:buFontTx/>
              <a:buChar char="-"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680396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579" y="394752"/>
            <a:ext cx="87849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Организационные   формы  управленческой деятельности 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b="1" dirty="0" smtClean="0"/>
              <a:t>-педагогический совет;</a:t>
            </a:r>
          </a:p>
          <a:p>
            <a:r>
              <a:rPr lang="ru-RU" b="1" dirty="0" smtClean="0"/>
              <a:t>-методическое совещание;</a:t>
            </a:r>
          </a:p>
          <a:p>
            <a:r>
              <a:rPr lang="ru-RU" b="1" dirty="0" smtClean="0"/>
              <a:t>-совещание при директоре;</a:t>
            </a:r>
          </a:p>
          <a:p>
            <a:r>
              <a:rPr lang="ru-RU" b="1" dirty="0" smtClean="0"/>
              <a:t>- методическое совещание классных руководителей.</a:t>
            </a:r>
          </a:p>
          <a:p>
            <a:pPr marL="285750" indent="-285750">
              <a:buFontTx/>
              <a:buChar char="-"/>
            </a:pPr>
            <a:endParaRPr lang="ru-RU" b="1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Методические объединения педагогов:</a:t>
            </a:r>
          </a:p>
          <a:p>
            <a:r>
              <a:rPr lang="ru-RU" b="1" dirty="0" smtClean="0"/>
              <a:t>-  МО учителей естественно-математического цикла, работающее над темой: «Научно-исследовательская работа с учащимися на уроках и внеурочное время»; </a:t>
            </a:r>
          </a:p>
          <a:p>
            <a:r>
              <a:rPr lang="ru-RU" b="1" dirty="0" smtClean="0"/>
              <a:t>  -  МО учителей начальных классов, работающее над темой: «Формирование универсальных учебных действий младших школьников на уроках и внеурочной деятельности  в условиях реализации ФГОС НОО»; </a:t>
            </a:r>
          </a:p>
          <a:p>
            <a:r>
              <a:rPr lang="ru-RU" b="1" dirty="0" smtClean="0"/>
              <a:t>  -  МО учителей гуманитарного цикла, работающее над темой: «Формирование языковых компетенций на уроках гуманитарного цикла»;</a:t>
            </a:r>
          </a:p>
          <a:p>
            <a:r>
              <a:rPr lang="ru-RU" b="1" dirty="0" smtClean="0"/>
              <a:t>  -  МО учителей эстетического цикла, технологии, ОБЖ, физической культуры, работающее над темой: «Развитие творческих и физических способностей и привитие ценности к ЗОЖ  учащихся через урочную и внеурочную деятельность».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99214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61767"/>
            <a:ext cx="8784976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Организация </a:t>
            </a:r>
            <a:r>
              <a:rPr lang="ru-RU" b="1" dirty="0" err="1" smtClean="0">
                <a:solidFill>
                  <a:srgbClr val="FF0000"/>
                </a:solidFill>
              </a:rPr>
              <a:t>внутришкольного</a:t>
            </a:r>
            <a:r>
              <a:rPr lang="ru-RU" b="1" dirty="0" smtClean="0">
                <a:solidFill>
                  <a:srgbClr val="FF0000"/>
                </a:solidFill>
              </a:rPr>
              <a:t> контроля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Направления контроля:</a:t>
            </a:r>
          </a:p>
          <a:p>
            <a:r>
              <a:rPr lang="ru-RU" dirty="0" smtClean="0"/>
              <a:t>учебно-воспитательный процесс,</a:t>
            </a:r>
          </a:p>
          <a:p>
            <a:r>
              <a:rPr lang="ru-RU" dirty="0" smtClean="0"/>
              <a:t>педагогические кадры,</a:t>
            </a:r>
          </a:p>
          <a:p>
            <a:r>
              <a:rPr lang="ru-RU" dirty="0" smtClean="0"/>
              <a:t>учебно-материальная база.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Формы  контроля: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посещение уроков и внеклассных мероприятий, кружков, </a:t>
            </a:r>
            <a:r>
              <a:rPr lang="ru-RU" dirty="0" err="1" smtClean="0"/>
              <a:t>доп.занятий</a:t>
            </a:r>
            <a:r>
              <a:rPr lang="ru-RU" dirty="0" smtClean="0"/>
              <a:t>, МО творческих групп;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проверка школьной документации;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проведение срезов, административных контрольных работ;</a:t>
            </a:r>
          </a:p>
          <a:p>
            <a:pPr marL="285750" indent="-285750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роверка состояния и сохранности материально-технической базы.;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Количество посещённых уроков и внеклассных мероприятий: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Заместитель директора по УВР Денежкина О.В. – 111/32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Заместитель директора по ВР Бочкарева Л.Н. – 35/96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Директор школы </a:t>
            </a:r>
            <a:r>
              <a:rPr lang="ru-RU" dirty="0" err="1" smtClean="0"/>
              <a:t>Шигапова</a:t>
            </a:r>
            <a:r>
              <a:rPr lang="ru-RU" dirty="0" smtClean="0"/>
              <a:t> Л.Р. – 27/58</a:t>
            </a:r>
          </a:p>
          <a:p>
            <a:r>
              <a:rPr lang="ru-RU" b="1" u="sng" dirty="0" smtClean="0">
                <a:solidFill>
                  <a:srgbClr val="FF0000"/>
                </a:solidFill>
              </a:rPr>
              <a:t>Проблема:</a:t>
            </a:r>
            <a:r>
              <a:rPr lang="ru-RU" b="1" u="sng" dirty="0" smtClean="0">
                <a:solidFill>
                  <a:srgbClr val="0070C0"/>
                </a:solidFill>
              </a:rPr>
              <a:t> </a:t>
            </a:r>
          </a:p>
          <a:p>
            <a:pPr marL="342900" indent="-342900">
              <a:buAutoNum type="arabicPeriod"/>
            </a:pPr>
            <a:r>
              <a:rPr lang="ru-RU" dirty="0" smtClean="0"/>
              <a:t>Количество посещённых уроков не соответствует </a:t>
            </a:r>
            <a:r>
              <a:rPr lang="ru-RU" dirty="0"/>
              <a:t>м</a:t>
            </a:r>
            <a:r>
              <a:rPr lang="ru-RU" dirty="0" smtClean="0"/>
              <a:t>етодическим рекомендациям МО и Н РТ.</a:t>
            </a:r>
          </a:p>
          <a:p>
            <a:pPr marL="342900" indent="-342900">
              <a:buAutoNum type="arabicPeriod"/>
            </a:pPr>
            <a:r>
              <a:rPr lang="ru-RU" dirty="0" smtClean="0"/>
              <a:t>Педагоги, преподающие в 5-6 классах, затрудняются сделать самоанализ урока в соответствии с ФГОС ОО.</a:t>
            </a:r>
          </a:p>
          <a:p>
            <a:r>
              <a:rPr lang="ru-RU" u="sng" dirty="0" smtClean="0">
                <a:solidFill>
                  <a:srgbClr val="FF0000"/>
                </a:solidFill>
              </a:rPr>
              <a:t>Причина: </a:t>
            </a:r>
            <a:r>
              <a:rPr lang="ru-RU" dirty="0" smtClean="0"/>
              <a:t>большая загруженность администрации при работе с документацией, у учителя не выработана система построения урока  по ФГОС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b="1" dirty="0" smtClean="0"/>
          </a:p>
          <a:p>
            <a:pPr marL="285750" indent="-285750">
              <a:buFontTx/>
              <a:buChar char="-"/>
            </a:pPr>
            <a:endParaRPr lang="ru-RU" b="1" dirty="0" smtClean="0"/>
          </a:p>
          <a:p>
            <a:pPr marL="285750" indent="-285750">
              <a:buFontTx/>
              <a:buChar char="-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6225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404664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Характеристика педагогического коллектива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u="sng" dirty="0">
                <a:solidFill>
                  <a:schemeClr val="tx2"/>
                </a:solidFill>
              </a:rPr>
              <a:t>п</a:t>
            </a:r>
            <a:r>
              <a:rPr lang="ru-RU" b="1" u="sng" dirty="0" smtClean="0">
                <a:solidFill>
                  <a:schemeClr val="tx2"/>
                </a:solidFill>
              </a:rPr>
              <a:t>о </a:t>
            </a:r>
            <a:r>
              <a:rPr lang="ru-RU" b="1" u="sng" dirty="0" err="1" smtClean="0">
                <a:solidFill>
                  <a:schemeClr val="tx2"/>
                </a:solidFill>
              </a:rPr>
              <a:t>категорийности</a:t>
            </a:r>
            <a:endParaRPr lang="ru-RU" b="1" u="sng" dirty="0">
              <a:solidFill>
                <a:schemeClr val="tx2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420112980"/>
              </p:ext>
            </p:extLst>
          </p:nvPr>
        </p:nvGraphicFramePr>
        <p:xfrm>
          <a:off x="827584" y="1340768"/>
          <a:ext cx="7920880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27584" y="3933056"/>
            <a:ext cx="424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По стажу работы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552468"/>
              </p:ext>
            </p:extLst>
          </p:nvPr>
        </p:nvGraphicFramePr>
        <p:xfrm>
          <a:off x="971599" y="4509122"/>
          <a:ext cx="7056784" cy="19442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2627"/>
                <a:gridCol w="1687701"/>
                <a:gridCol w="1773228"/>
                <a:gridCol w="1773228"/>
              </a:tblGrid>
              <a:tr h="647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Стаж педагогов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2014-2015 уч.год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2015-2016 </a:t>
                      </a:r>
                      <a:r>
                        <a:rPr lang="ru-RU" sz="1400" dirty="0" err="1">
                          <a:effectLst/>
                        </a:rPr>
                        <a:t>уч.год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2016-2017 уч.год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До 3-х лет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 3-10 лет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 10-20 лет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 лет и более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845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813690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По образованию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Получают высшее образование в 2018 году 2 педагога, в 2020 г – 1 педагог</a:t>
            </a:r>
          </a:p>
          <a:p>
            <a:r>
              <a:rPr lang="ru-RU" dirty="0" smtClean="0"/>
              <a:t>Курсы повышения квалификации основными работниками  пройдены в соответствии с планом ПК</a:t>
            </a:r>
          </a:p>
          <a:p>
            <a:endParaRPr lang="ru-RU" dirty="0" smtClean="0"/>
          </a:p>
          <a:p>
            <a:r>
              <a:rPr lang="ru-RU" dirty="0" smtClean="0"/>
              <a:t>Курсы внутренних совместителей не пройдены -  у 4 педагогов</a:t>
            </a:r>
          </a:p>
          <a:p>
            <a:r>
              <a:rPr lang="ru-RU" dirty="0" smtClean="0"/>
              <a:t>Переподготовка по внутреннему совместительству имеется у 4 педагогов, необходимо пройти ещё 4 педагогам.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Проблема: низкая активность педагогов, которым можно аттестоваться на  высшую и 1 категорию.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Причина:  нет  участия в профессиональных конкурсах, результативности работы, отсутствие желания аттестоваться.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40725977"/>
              </p:ext>
            </p:extLst>
          </p:nvPr>
        </p:nvGraphicFramePr>
        <p:xfrm>
          <a:off x="755576" y="980728"/>
          <a:ext cx="799288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68120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836712"/>
            <a:ext cx="87129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Качество образования  в 2016-2017 </a:t>
            </a:r>
            <a:r>
              <a:rPr lang="ru-RU" b="1" dirty="0" err="1" smtClean="0">
                <a:solidFill>
                  <a:srgbClr val="FF0000"/>
                </a:solidFill>
              </a:rPr>
              <a:t>уч</a:t>
            </a:r>
            <a:r>
              <a:rPr lang="ru-RU" b="1" dirty="0" smtClean="0">
                <a:solidFill>
                  <a:srgbClr val="FF0000"/>
                </a:solidFill>
              </a:rPr>
              <a:t> году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 smtClean="0"/>
              <a:t>Успеваемость обучающихся с 1 по 9 класс – 97 %</a:t>
            </a:r>
          </a:p>
          <a:p>
            <a:r>
              <a:rPr lang="ru-RU" b="1" dirty="0" smtClean="0"/>
              <a:t>Качество успеваемости- 46%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Результаты ОГЭ</a:t>
            </a:r>
          </a:p>
          <a:p>
            <a:endParaRPr lang="ru-RU" b="1" dirty="0" smtClean="0"/>
          </a:p>
          <a:p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036588721"/>
              </p:ext>
            </p:extLst>
          </p:nvPr>
        </p:nvGraphicFramePr>
        <p:xfrm>
          <a:off x="539552" y="2420888"/>
          <a:ext cx="7848872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5661248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Проблема:</a:t>
            </a:r>
            <a:r>
              <a:rPr lang="ru-RU" dirty="0" smtClean="0"/>
              <a:t> низкие результаты итоговой аттестации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Причина: </a:t>
            </a:r>
            <a:r>
              <a:rPr lang="ru-RU" dirty="0" smtClean="0"/>
              <a:t>недостаточная подготовка учащихся педагогами, отсутствие желания учиться у детей, бесконтрольность со стороны родителей.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0946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918</TotalTime>
  <Words>821</Words>
  <Application>Microsoft Office PowerPoint</Application>
  <PresentationFormat>Экран (4:3)</PresentationFormat>
  <Paragraphs>138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CHip</dc:creator>
  <cp:lastModifiedBy>CHip</cp:lastModifiedBy>
  <cp:revision>43</cp:revision>
  <cp:lastPrinted>2017-08-17T23:58:27Z</cp:lastPrinted>
  <dcterms:created xsi:type="dcterms:W3CDTF">2017-08-17T08:29:59Z</dcterms:created>
  <dcterms:modified xsi:type="dcterms:W3CDTF">2017-08-18T02:27:38Z</dcterms:modified>
</cp:coreProperties>
</file>